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3" r:id="rId8"/>
    <p:sldId id="262" r:id="rId9"/>
    <p:sldId id="264" r:id="rId10"/>
    <p:sldId id="265" r:id="rId11"/>
    <p:sldId id="266" r:id="rId12"/>
    <p:sldId id="268" r:id="rId13"/>
    <p:sldId id="269"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0"/>
    <p:restoredTop sz="84626"/>
  </p:normalViewPr>
  <p:slideViewPr>
    <p:cSldViewPr snapToGrid="0">
      <p:cViewPr varScale="1">
        <p:scale>
          <a:sx n="76" d="100"/>
          <a:sy n="76" d="100"/>
        </p:scale>
        <p:origin x="23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03287-57F0-A74F-AD6A-BA98B2108AFB}"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87892-8A37-8A40-8DBC-5B4369349E76}" type="slidenum">
              <a:rPr lang="en-US" smtClean="0"/>
              <a:t>‹#›</a:t>
            </a:fld>
            <a:endParaRPr lang="en-US"/>
          </a:p>
        </p:txBody>
      </p:sp>
    </p:spTree>
    <p:extLst>
      <p:ext uri="{BB962C8B-B14F-4D97-AF65-F5344CB8AC3E}">
        <p14:creationId xmlns:p14="http://schemas.microsoft.com/office/powerpoint/2010/main" val="2804320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is this variable and what does it represent?</a:t>
            </a:r>
            <a:br>
              <a:rPr lang="en-US" dirty="0"/>
            </a:br>
            <a:r>
              <a:rPr lang="en-US" dirty="0"/>
              <a:t>A: Theta (angle)</a:t>
            </a:r>
          </a:p>
          <a:p>
            <a:endParaRPr lang="en-US" dirty="0"/>
          </a:p>
          <a:p>
            <a:pPr marL="228600" indent="-228600">
              <a:buAutoNum type="arabicPeriod"/>
            </a:pPr>
            <a:r>
              <a:rPr lang="en-US" dirty="0"/>
              <a:t>Ensure students are keeping up with the assigned reading.</a:t>
            </a:r>
          </a:p>
          <a:p>
            <a:pPr marL="228600" indent="-228600">
              <a:buAutoNum type="arabicPeriod"/>
            </a:pPr>
            <a:r>
              <a:rPr lang="en-US" dirty="0"/>
              <a:t>Ensure students take ownership of their understanding of the material.  (Read chapter, look at review questions at end of chapter, work out some exercises, THEN come to class with questions IF you get stuck.)</a:t>
            </a:r>
          </a:p>
        </p:txBody>
      </p:sp>
      <p:sp>
        <p:nvSpPr>
          <p:cNvPr id="4" name="Slide Number Placeholder 3"/>
          <p:cNvSpPr>
            <a:spLocks noGrp="1"/>
          </p:cNvSpPr>
          <p:nvPr>
            <p:ph type="sldNum" sz="quarter" idx="5"/>
          </p:nvPr>
        </p:nvSpPr>
        <p:spPr/>
        <p:txBody>
          <a:bodyPr/>
          <a:lstStyle/>
          <a:p>
            <a:fld id="{D0C87892-8A37-8A40-8DBC-5B4369349E76}" type="slidenum">
              <a:rPr lang="en-US" smtClean="0"/>
              <a:t>2</a:t>
            </a:fld>
            <a:endParaRPr lang="en-US"/>
          </a:p>
        </p:txBody>
      </p:sp>
    </p:spTree>
    <p:extLst>
      <p:ext uri="{BB962C8B-B14F-4D97-AF65-F5344CB8AC3E}">
        <p14:creationId xmlns:p14="http://schemas.microsoft.com/office/powerpoint/2010/main" val="234012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0C9AC-1F13-F000-405A-F1FD4B2AE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7A2CE-C1FA-FF40-9A52-BF876181A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D70037-A1A6-6C4D-F2ED-BEF7D9EEBD1E}"/>
              </a:ext>
            </a:extLst>
          </p:cNvPr>
          <p:cNvSpPr>
            <a:spLocks noGrp="1"/>
          </p:cNvSpPr>
          <p:nvPr>
            <p:ph type="body" idx="1"/>
          </p:nvPr>
        </p:nvSpPr>
        <p:spPr/>
        <p:txBody>
          <a:bodyPr/>
          <a:lstStyle/>
          <a:p>
            <a:pPr marL="0" indent="0">
              <a:buNone/>
            </a:pPr>
            <a:r>
              <a:rPr lang="en-US" dirty="0"/>
              <a:t>Now we have “time” at least! (In </a:t>
            </a:r>
            <a:r>
              <a:rPr lang="en-US" dirty="0" err="1"/>
              <a:t>hhmmss.ss</a:t>
            </a:r>
            <a:r>
              <a:rPr lang="en-US" dirty="0"/>
              <a:t>) .ss = decimal seconds 1s / 100 = 10ms precision)</a:t>
            </a:r>
          </a:p>
          <a:p>
            <a:pPr marL="0" indent="0">
              <a:buNone/>
            </a:pPr>
            <a:endParaRPr lang="en-US" dirty="0"/>
          </a:p>
          <a:p>
            <a:pPr marL="0" indent="0">
              <a:buNone/>
            </a:pPr>
            <a:r>
              <a:rPr lang="en-US" dirty="0"/>
              <a:t>Look at IRIG-B protocol!  Should be able to make sense of it now (continuous analog waves, square digital waves, frequency, etc.)</a:t>
            </a:r>
          </a:p>
          <a:p>
            <a:pPr marL="0" indent="0">
              <a:buNone/>
            </a:pPr>
            <a:r>
              <a:rPr lang="en-US" dirty="0"/>
              <a:t>(Posted to Canvas)</a:t>
            </a:r>
          </a:p>
        </p:txBody>
      </p:sp>
      <p:sp>
        <p:nvSpPr>
          <p:cNvPr id="4" name="Slide Number Placeholder 3">
            <a:extLst>
              <a:ext uri="{FF2B5EF4-FFF2-40B4-BE49-F238E27FC236}">
                <a16:creationId xmlns:a16="http://schemas.microsoft.com/office/drawing/2014/main" id="{738A4879-1FCD-1798-0401-E012A8C7E87A}"/>
              </a:ext>
            </a:extLst>
          </p:cNvPr>
          <p:cNvSpPr>
            <a:spLocks noGrp="1"/>
          </p:cNvSpPr>
          <p:nvPr>
            <p:ph type="sldNum" sz="quarter" idx="5"/>
          </p:nvPr>
        </p:nvSpPr>
        <p:spPr/>
        <p:txBody>
          <a:bodyPr/>
          <a:lstStyle/>
          <a:p>
            <a:fld id="{D0C87892-8A37-8A40-8DBC-5B4369349E76}" type="slidenum">
              <a:rPr lang="en-US" smtClean="0"/>
              <a:t>14</a:t>
            </a:fld>
            <a:endParaRPr lang="en-US"/>
          </a:p>
        </p:txBody>
      </p:sp>
    </p:spTree>
    <p:extLst>
      <p:ext uri="{BB962C8B-B14F-4D97-AF65-F5344CB8AC3E}">
        <p14:creationId xmlns:p14="http://schemas.microsoft.com/office/powerpoint/2010/main" val="806284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Any EEs?  (They can explain power transmission, three phases, and phase angle (theta!)</a:t>
            </a:r>
          </a:p>
          <a:p>
            <a:endParaRPr lang="en-US" dirty="0"/>
          </a:p>
          <a:p>
            <a:r>
              <a:rPr lang="en-US" dirty="0" err="1"/>
              <a:t>Synchrophasors</a:t>
            </a:r>
            <a:r>
              <a:rPr lang="en-US" dirty="0"/>
              <a:t> tightly couple phase angle and time.</a:t>
            </a:r>
          </a:p>
        </p:txBody>
      </p:sp>
      <p:sp>
        <p:nvSpPr>
          <p:cNvPr id="4" name="Slide Number Placeholder 3"/>
          <p:cNvSpPr>
            <a:spLocks noGrp="1"/>
          </p:cNvSpPr>
          <p:nvPr>
            <p:ph type="sldNum" sz="quarter" idx="5"/>
          </p:nvPr>
        </p:nvSpPr>
        <p:spPr/>
        <p:txBody>
          <a:bodyPr/>
          <a:lstStyle/>
          <a:p>
            <a:fld id="{D0C87892-8A37-8A40-8DBC-5B4369349E76}" type="slidenum">
              <a:rPr lang="en-US" smtClean="0"/>
              <a:t>3</a:t>
            </a:fld>
            <a:endParaRPr lang="en-US"/>
          </a:p>
        </p:txBody>
      </p:sp>
    </p:spTree>
    <p:extLst>
      <p:ext uri="{BB962C8B-B14F-4D97-AF65-F5344CB8AC3E}">
        <p14:creationId xmlns:p14="http://schemas.microsoft.com/office/powerpoint/2010/main" val="233535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Anyone recognize this equation?  (Equation of a line)</a:t>
            </a:r>
          </a:p>
          <a:p>
            <a:endParaRPr lang="en-US" dirty="0"/>
          </a:p>
          <a:p>
            <a:r>
              <a:rPr lang="en-US" dirty="0"/>
              <a:t>We can’t change the LHS (Y) w/o also changing the RHS to maintain the EQUALITY!</a:t>
            </a:r>
          </a:p>
          <a:p>
            <a:endParaRPr lang="en-US" dirty="0"/>
          </a:p>
          <a:p>
            <a:r>
              <a:rPr lang="en-US" dirty="0"/>
              <a:t>Q: So what happens if we trick a GPS receiver into thinking the time is different?  (A: Theta changes!)</a:t>
            </a:r>
          </a:p>
        </p:txBody>
      </p:sp>
      <p:sp>
        <p:nvSpPr>
          <p:cNvPr id="4" name="Slide Number Placeholder 3"/>
          <p:cNvSpPr>
            <a:spLocks noGrp="1"/>
          </p:cNvSpPr>
          <p:nvPr>
            <p:ph type="sldNum" sz="quarter" idx="5"/>
          </p:nvPr>
        </p:nvSpPr>
        <p:spPr/>
        <p:txBody>
          <a:bodyPr/>
          <a:lstStyle/>
          <a:p>
            <a:fld id="{D0C87892-8A37-8A40-8DBC-5B4369349E76}" type="slidenum">
              <a:rPr lang="en-US" smtClean="0"/>
              <a:t>4</a:t>
            </a:fld>
            <a:endParaRPr lang="en-US"/>
          </a:p>
        </p:txBody>
      </p:sp>
    </p:spTree>
    <p:extLst>
      <p:ext uri="{BB962C8B-B14F-4D97-AF65-F5344CB8AC3E}">
        <p14:creationId xmlns:p14="http://schemas.microsoft.com/office/powerpoint/2010/main" val="14917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Why do we deploy </a:t>
            </a:r>
            <a:r>
              <a:rPr lang="en-US" dirty="0" err="1"/>
              <a:t>synchrophasors</a:t>
            </a:r>
            <a:r>
              <a:rPr lang="en-US" dirty="0"/>
              <a:t>?</a:t>
            </a:r>
          </a:p>
          <a:p>
            <a:r>
              <a:rPr lang="en-US" dirty="0"/>
              <a:t>A: To detect problems with transmission and distribution (and pre-emptively deal with them) before they cause a problem.  (Protective action scheme)</a:t>
            </a:r>
          </a:p>
          <a:p>
            <a:endParaRPr lang="en-US" dirty="0"/>
          </a:p>
          <a:p>
            <a:endParaRPr lang="en-US" dirty="0"/>
          </a:p>
        </p:txBody>
      </p:sp>
      <p:sp>
        <p:nvSpPr>
          <p:cNvPr id="4" name="Slide Number Placeholder 3"/>
          <p:cNvSpPr>
            <a:spLocks noGrp="1"/>
          </p:cNvSpPr>
          <p:nvPr>
            <p:ph type="sldNum" sz="quarter" idx="5"/>
          </p:nvPr>
        </p:nvSpPr>
        <p:spPr/>
        <p:txBody>
          <a:bodyPr/>
          <a:lstStyle/>
          <a:p>
            <a:fld id="{D0C87892-8A37-8A40-8DBC-5B4369349E76}" type="slidenum">
              <a:rPr lang="en-US" smtClean="0"/>
              <a:t>5</a:t>
            </a:fld>
            <a:endParaRPr lang="en-US"/>
          </a:p>
        </p:txBody>
      </p:sp>
    </p:spTree>
    <p:extLst>
      <p:ext uri="{BB962C8B-B14F-4D97-AF65-F5344CB8AC3E}">
        <p14:creationId xmlns:p14="http://schemas.microsoft.com/office/powerpoint/2010/main" val="198573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Any suggestions?</a:t>
            </a:r>
          </a:p>
          <a:p>
            <a:endParaRPr lang="en-US" dirty="0"/>
          </a:p>
          <a:p>
            <a:r>
              <a:rPr lang="en-US" dirty="0"/>
              <a:t>A: Google, brute force (what would you try?). [1234]</a:t>
            </a:r>
          </a:p>
          <a:p>
            <a:endParaRPr lang="en-US" dirty="0"/>
          </a:p>
          <a:p>
            <a:r>
              <a:rPr lang="en-US" dirty="0" err="1"/>
              <a:t>N.b.</a:t>
            </a:r>
            <a:r>
              <a:rPr lang="en-US" dirty="0"/>
              <a:t> Would take about 7 hours to try half if you could try one every 5 sec. w 50% coverage.</a:t>
            </a:r>
          </a:p>
        </p:txBody>
      </p:sp>
      <p:sp>
        <p:nvSpPr>
          <p:cNvPr id="4" name="Slide Number Placeholder 3"/>
          <p:cNvSpPr>
            <a:spLocks noGrp="1"/>
          </p:cNvSpPr>
          <p:nvPr>
            <p:ph type="sldNum" sz="quarter" idx="5"/>
          </p:nvPr>
        </p:nvSpPr>
        <p:spPr/>
        <p:txBody>
          <a:bodyPr/>
          <a:lstStyle/>
          <a:p>
            <a:fld id="{D0C87892-8A37-8A40-8DBC-5B4369349E76}" type="slidenum">
              <a:rPr lang="en-US" smtClean="0"/>
              <a:t>7</a:t>
            </a:fld>
            <a:endParaRPr lang="en-US"/>
          </a:p>
        </p:txBody>
      </p:sp>
    </p:spTree>
    <p:extLst>
      <p:ext uri="{BB962C8B-B14F-4D97-AF65-F5344CB8AC3E}">
        <p14:creationId xmlns:p14="http://schemas.microsoft.com/office/powerpoint/2010/main" val="374895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TTY = “Teletype Terminal”</a:t>
            </a:r>
          </a:p>
          <a:p>
            <a:endParaRPr lang="en-US" dirty="0"/>
          </a:p>
          <a:p>
            <a:r>
              <a:rPr lang="en-US" dirty="0"/>
              <a:t>Good background: http://</a:t>
            </a:r>
            <a:r>
              <a:rPr lang="en-US" dirty="0" err="1"/>
              <a:t>www.linusakesson.net</a:t>
            </a:r>
            <a:r>
              <a:rPr lang="en-US" dirty="0"/>
              <a:t>/programming/</a:t>
            </a:r>
            <a:r>
              <a:rPr lang="en-US" dirty="0" err="1"/>
              <a:t>tty</a:t>
            </a:r>
            <a:r>
              <a:rPr lang="en-US" dirty="0"/>
              <a:t>/</a:t>
            </a:r>
            <a:r>
              <a:rPr lang="en-US" dirty="0" err="1"/>
              <a:t>index.php</a:t>
            </a:r>
            <a:endParaRPr lang="en-US" dirty="0"/>
          </a:p>
          <a:p>
            <a:endParaRPr lang="en-US" dirty="0"/>
          </a:p>
        </p:txBody>
      </p:sp>
      <p:sp>
        <p:nvSpPr>
          <p:cNvPr id="4" name="Slide Number Placeholder 3"/>
          <p:cNvSpPr>
            <a:spLocks noGrp="1"/>
          </p:cNvSpPr>
          <p:nvPr>
            <p:ph type="sldNum" sz="quarter" idx="5"/>
          </p:nvPr>
        </p:nvSpPr>
        <p:spPr/>
        <p:txBody>
          <a:bodyPr/>
          <a:lstStyle/>
          <a:p>
            <a:fld id="{D0C87892-8A37-8A40-8DBC-5B4369349E76}" type="slidenum">
              <a:rPr lang="en-US" smtClean="0"/>
              <a:t>8</a:t>
            </a:fld>
            <a:endParaRPr lang="en-US"/>
          </a:p>
        </p:txBody>
      </p:sp>
    </p:spTree>
    <p:extLst>
      <p:ext uri="{BB962C8B-B14F-4D97-AF65-F5344CB8AC3E}">
        <p14:creationId xmlns:p14="http://schemas.microsoft.com/office/powerpoint/2010/main" val="2589738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C87892-8A37-8A40-8DBC-5B4369349E76}" type="slidenum">
              <a:rPr lang="en-US" smtClean="0"/>
              <a:t>9</a:t>
            </a:fld>
            <a:endParaRPr lang="en-US"/>
          </a:p>
        </p:txBody>
      </p:sp>
    </p:spTree>
    <p:extLst>
      <p:ext uri="{BB962C8B-B14F-4D97-AF65-F5344CB8AC3E}">
        <p14:creationId xmlns:p14="http://schemas.microsoft.com/office/powerpoint/2010/main" val="2369958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FCFC-89A3-0A65-2157-1765F80FF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AF1F0-A390-4BFE-45BF-934608555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E9090-714F-6E39-EDCF-C39DF7A2F834}"/>
              </a:ext>
            </a:extLst>
          </p:cNvPr>
          <p:cNvSpPr>
            <a:spLocks noGrp="1"/>
          </p:cNvSpPr>
          <p:nvPr>
            <p:ph type="body" idx="1"/>
          </p:nvPr>
        </p:nvSpPr>
        <p:spPr/>
        <p:txBody>
          <a:bodyPr/>
          <a:lstStyle/>
          <a:p>
            <a:r>
              <a:rPr lang="en-US" dirty="0"/>
              <a:t>Now what are we looking at?  </a:t>
            </a:r>
          </a:p>
        </p:txBody>
      </p:sp>
      <p:sp>
        <p:nvSpPr>
          <p:cNvPr id="4" name="Slide Number Placeholder 3">
            <a:extLst>
              <a:ext uri="{FF2B5EF4-FFF2-40B4-BE49-F238E27FC236}">
                <a16:creationId xmlns:a16="http://schemas.microsoft.com/office/drawing/2014/main" id="{9E52B769-D961-FE7D-E1D3-6CB641024189}"/>
              </a:ext>
            </a:extLst>
          </p:cNvPr>
          <p:cNvSpPr>
            <a:spLocks noGrp="1"/>
          </p:cNvSpPr>
          <p:nvPr>
            <p:ph type="sldNum" sz="quarter" idx="5"/>
          </p:nvPr>
        </p:nvSpPr>
        <p:spPr/>
        <p:txBody>
          <a:bodyPr/>
          <a:lstStyle/>
          <a:p>
            <a:fld id="{D0C87892-8A37-8A40-8DBC-5B4369349E76}" type="slidenum">
              <a:rPr lang="en-US" smtClean="0"/>
              <a:t>10</a:t>
            </a:fld>
            <a:endParaRPr lang="en-US"/>
          </a:p>
        </p:txBody>
      </p:sp>
    </p:spTree>
    <p:extLst>
      <p:ext uri="{BB962C8B-B14F-4D97-AF65-F5344CB8AC3E}">
        <p14:creationId xmlns:p14="http://schemas.microsoft.com/office/powerpoint/2010/main" val="17832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Quick decode with Python</a:t>
            </a:r>
          </a:p>
          <a:p>
            <a:pPr marL="228600" indent="-228600">
              <a:buAutoNum type="arabicPeriod"/>
            </a:pPr>
            <a:r>
              <a:rPr lang="en-US" dirty="0"/>
              <a:t>Google protocol https://</a:t>
            </a:r>
            <a:r>
              <a:rPr lang="en-US" dirty="0" err="1"/>
              <a:t>docs.novatel.com</a:t>
            </a:r>
            <a:r>
              <a:rPr lang="en-US" dirty="0"/>
              <a:t>/OEM7/Content/Logs/</a:t>
            </a:r>
            <a:r>
              <a:rPr lang="en-US" dirty="0" err="1"/>
              <a:t>GPGSA.htm</a:t>
            </a:r>
            <a:endParaRPr lang="en-US" dirty="0"/>
          </a:p>
          <a:p>
            <a:pPr marL="228600" indent="-228600">
              <a:buAutoNum type="arabicPeriod"/>
            </a:pPr>
            <a:r>
              <a:rPr lang="en-US" dirty="0"/>
              <a:t>Point out that you can change the sentence type right in the URL and look at other protocols!</a:t>
            </a:r>
          </a:p>
        </p:txBody>
      </p:sp>
      <p:sp>
        <p:nvSpPr>
          <p:cNvPr id="4" name="Slide Number Placeholder 3"/>
          <p:cNvSpPr>
            <a:spLocks noGrp="1"/>
          </p:cNvSpPr>
          <p:nvPr>
            <p:ph type="sldNum" sz="quarter" idx="5"/>
          </p:nvPr>
        </p:nvSpPr>
        <p:spPr/>
        <p:txBody>
          <a:bodyPr/>
          <a:lstStyle/>
          <a:p>
            <a:fld id="{D0C87892-8A37-8A40-8DBC-5B4369349E76}" type="slidenum">
              <a:rPr lang="en-US" smtClean="0"/>
              <a:t>11</a:t>
            </a:fld>
            <a:endParaRPr lang="en-US"/>
          </a:p>
        </p:txBody>
      </p:sp>
    </p:spTree>
    <p:extLst>
      <p:ext uri="{BB962C8B-B14F-4D97-AF65-F5344CB8AC3E}">
        <p14:creationId xmlns:p14="http://schemas.microsoft.com/office/powerpoint/2010/main" val="71057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1E2F-BCE9-146B-620F-E3FEA00DFBD0}"/>
              </a:ext>
            </a:extLst>
          </p:cNvPr>
          <p:cNvSpPr>
            <a:spLocks noGrp="1"/>
          </p:cNvSpPr>
          <p:nvPr>
            <p:ph type="ctrTitle"/>
          </p:nvPr>
        </p:nvSpPr>
        <p:spPr/>
        <p:txBody>
          <a:bodyPr/>
          <a:lstStyle/>
          <a:p>
            <a:r>
              <a:rPr lang="en-US" dirty="0"/>
              <a:t>Hacking GPS applications</a:t>
            </a:r>
          </a:p>
        </p:txBody>
      </p:sp>
      <p:sp>
        <p:nvSpPr>
          <p:cNvPr id="3" name="Subtitle 2">
            <a:extLst>
              <a:ext uri="{FF2B5EF4-FFF2-40B4-BE49-F238E27FC236}">
                <a16:creationId xmlns:a16="http://schemas.microsoft.com/office/drawing/2014/main" id="{DC471E00-483F-5029-76F0-2BD345C924C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14698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5142B-B621-EDC2-F223-F76B06535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97D4B-0869-8ACF-0A87-737AA0387B1F}"/>
              </a:ext>
            </a:extLst>
          </p:cNvPr>
          <p:cNvSpPr>
            <a:spLocks noGrp="1"/>
          </p:cNvSpPr>
          <p:nvPr>
            <p:ph type="title"/>
          </p:nvPr>
        </p:nvSpPr>
        <p:spPr>
          <a:xfrm>
            <a:off x="6400800" y="609600"/>
            <a:ext cx="5147730" cy="1641987"/>
          </a:xfrm>
        </p:spPr>
        <p:txBody>
          <a:bodyPr>
            <a:normAutofit/>
          </a:bodyPr>
          <a:lstStyle/>
          <a:p>
            <a:r>
              <a:rPr lang="en-US" dirty="0"/>
              <a:t>So What are We Looking at?!</a:t>
            </a:r>
          </a:p>
        </p:txBody>
      </p:sp>
      <p:pic>
        <p:nvPicPr>
          <p:cNvPr id="5" name="Content Placeholder 4" descr="A screenshot of a computer program&#10;&#10;Description automatically generated">
            <a:extLst>
              <a:ext uri="{FF2B5EF4-FFF2-40B4-BE49-F238E27FC236}">
                <a16:creationId xmlns:a16="http://schemas.microsoft.com/office/drawing/2014/main" id="{788D2828-2ED0-7C19-C306-4421A24D371F}"/>
              </a:ext>
            </a:extLst>
          </p:cNvPr>
          <p:cNvPicPr>
            <a:picLocks noChangeAspect="1"/>
          </p:cNvPicPr>
          <p:nvPr/>
        </p:nvPicPr>
        <p:blipFill rotWithShape="1">
          <a:blip r:embed="rId3"/>
          <a:srcRect r="16667"/>
          <a:stretch/>
        </p:blipFill>
        <p:spPr>
          <a:xfrm>
            <a:off x="20" y="975"/>
            <a:ext cx="6095980" cy="6858000"/>
          </a:xfrm>
          <a:prstGeom prst="rect">
            <a:avLst/>
          </a:prstGeom>
        </p:spPr>
      </p:pic>
      <p:sp>
        <p:nvSpPr>
          <p:cNvPr id="9" name="Content Placeholder 8">
            <a:extLst>
              <a:ext uri="{FF2B5EF4-FFF2-40B4-BE49-F238E27FC236}">
                <a16:creationId xmlns:a16="http://schemas.microsoft.com/office/drawing/2014/main" id="{A66412DE-025C-342D-B17B-EC9760B37115}"/>
              </a:ext>
            </a:extLst>
          </p:cNvPr>
          <p:cNvSpPr>
            <a:spLocks noGrp="1"/>
          </p:cNvSpPr>
          <p:nvPr>
            <p:ph idx="1"/>
          </p:nvPr>
        </p:nvSpPr>
        <p:spPr>
          <a:xfrm>
            <a:off x="6400800" y="2251587"/>
            <a:ext cx="5147730" cy="3637935"/>
          </a:xfrm>
        </p:spPr>
        <p:txBody>
          <a:bodyPr>
            <a:normAutofit/>
          </a:bodyPr>
          <a:lstStyle/>
          <a:p>
            <a:r>
              <a:rPr lang="en-US" dirty="0"/>
              <a:t>NMEA -0183 SENTENCES FOR GPS RECEIVERS</a:t>
            </a:r>
          </a:p>
          <a:p>
            <a:pPr lvl="1"/>
            <a:r>
              <a:rPr lang="en-US" dirty="0"/>
              <a:t>GGA Sentence (UTC time)</a:t>
            </a:r>
          </a:p>
          <a:p>
            <a:pPr lvl="1"/>
            <a:r>
              <a:rPr lang="en-US" dirty="0"/>
              <a:t> GSA Sentence (troubleshooting)</a:t>
            </a:r>
          </a:p>
          <a:p>
            <a:r>
              <a:rPr lang="en-US" dirty="0"/>
              <a:t>First, decode w/ Python</a:t>
            </a:r>
          </a:p>
          <a:p>
            <a:r>
              <a:rPr lang="en-US" dirty="0"/>
              <a:t>Second troubleshoot missing data</a:t>
            </a:r>
          </a:p>
        </p:txBody>
      </p:sp>
    </p:spTree>
    <p:extLst>
      <p:ext uri="{BB962C8B-B14F-4D97-AF65-F5344CB8AC3E}">
        <p14:creationId xmlns:p14="http://schemas.microsoft.com/office/powerpoint/2010/main" val="176146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Content Placeholder 12" descr="A screenshot of a computer&#10;&#10;Description automatically generated">
            <a:extLst>
              <a:ext uri="{FF2B5EF4-FFF2-40B4-BE49-F238E27FC236}">
                <a16:creationId xmlns:a16="http://schemas.microsoft.com/office/drawing/2014/main" id="{17A826F6-26A3-E3A9-476D-235D47DE5569}"/>
              </a:ext>
            </a:extLst>
          </p:cNvPr>
          <p:cNvPicPr>
            <a:picLocks noGrp="1" noChangeAspect="1"/>
          </p:cNvPicPr>
          <p:nvPr>
            <p:ph sz="half" idx="1"/>
          </p:nvPr>
        </p:nvPicPr>
        <p:blipFill>
          <a:blip r:embed="rId4"/>
          <a:stretch>
            <a:fillRect/>
          </a:stretch>
        </p:blipFill>
        <p:spPr>
          <a:xfrm>
            <a:off x="0" y="922866"/>
            <a:ext cx="5028179" cy="5012267"/>
          </a:xfrm>
        </p:spPr>
      </p:pic>
      <p:pic>
        <p:nvPicPr>
          <p:cNvPr id="15" name="Content Placeholder 14" descr="A screenshot of a computer&#10;&#10;Description automatically generated">
            <a:extLst>
              <a:ext uri="{FF2B5EF4-FFF2-40B4-BE49-F238E27FC236}">
                <a16:creationId xmlns:a16="http://schemas.microsoft.com/office/drawing/2014/main" id="{ABFCF667-1BC7-665F-4046-972915F798E1}"/>
              </a:ext>
            </a:extLst>
          </p:cNvPr>
          <p:cNvPicPr>
            <a:picLocks noGrp="1" noChangeAspect="1"/>
          </p:cNvPicPr>
          <p:nvPr>
            <p:ph sz="half" idx="2"/>
          </p:nvPr>
        </p:nvPicPr>
        <p:blipFill>
          <a:blip r:embed="rId5"/>
          <a:stretch>
            <a:fillRect/>
          </a:stretch>
        </p:blipFill>
        <p:spPr>
          <a:xfrm>
            <a:off x="4853451" y="1236132"/>
            <a:ext cx="7338549" cy="4385734"/>
          </a:xfrm>
        </p:spPr>
      </p:pic>
    </p:spTree>
    <p:extLst>
      <p:ext uri="{BB962C8B-B14F-4D97-AF65-F5344CB8AC3E}">
        <p14:creationId xmlns:p14="http://schemas.microsoft.com/office/powerpoint/2010/main" val="323826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84A7127F-B1AC-BBA3-0C8D-AC4869F22444}"/>
              </a:ext>
            </a:extLst>
          </p:cNvPr>
          <p:cNvPicPr>
            <a:picLocks noChangeAspect="1"/>
          </p:cNvPicPr>
          <p:nvPr/>
        </p:nvPicPr>
        <p:blipFill>
          <a:blip r:embed="rId2"/>
          <a:stretch>
            <a:fillRect/>
          </a:stretch>
        </p:blipFill>
        <p:spPr>
          <a:xfrm>
            <a:off x="0" y="129419"/>
            <a:ext cx="12192000" cy="6599161"/>
          </a:xfrm>
          <a:prstGeom prst="rect">
            <a:avLst/>
          </a:prstGeom>
        </p:spPr>
      </p:pic>
    </p:spTree>
    <p:extLst>
      <p:ext uri="{BB962C8B-B14F-4D97-AF65-F5344CB8AC3E}">
        <p14:creationId xmlns:p14="http://schemas.microsoft.com/office/powerpoint/2010/main" val="725753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F8F6C19C-DC51-716C-3F70-9789046A1BA4}"/>
              </a:ext>
            </a:extLst>
          </p:cNvPr>
          <p:cNvPicPr>
            <a:picLocks noChangeAspect="1"/>
          </p:cNvPicPr>
          <p:nvPr/>
        </p:nvPicPr>
        <p:blipFill>
          <a:blip r:embed="rId2"/>
          <a:stretch>
            <a:fillRect/>
          </a:stretch>
        </p:blipFill>
        <p:spPr>
          <a:xfrm>
            <a:off x="2438400" y="0"/>
            <a:ext cx="7315200" cy="6858000"/>
          </a:xfrm>
          <a:prstGeom prst="rect">
            <a:avLst/>
          </a:prstGeom>
        </p:spPr>
      </p:pic>
    </p:spTree>
    <p:extLst>
      <p:ext uri="{BB962C8B-B14F-4D97-AF65-F5344CB8AC3E}">
        <p14:creationId xmlns:p14="http://schemas.microsoft.com/office/powerpoint/2010/main" val="222275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70F6A-582E-AC37-9F20-F869A43845B2}"/>
            </a:ext>
          </a:extLst>
        </p:cNvPr>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455BDA3-18EB-CC0A-008F-073A4E6A1FBF}"/>
              </a:ext>
            </a:extLst>
          </p:cNvPr>
          <p:cNvPicPr>
            <a:picLocks noGrp="1" noChangeAspect="1"/>
          </p:cNvPicPr>
          <p:nvPr>
            <p:ph sz="half" idx="1"/>
          </p:nvPr>
        </p:nvPicPr>
        <p:blipFill>
          <a:blip r:embed="rId3"/>
          <a:srcRect/>
          <a:stretch/>
        </p:blipFill>
        <p:spPr>
          <a:xfrm>
            <a:off x="0" y="922866"/>
            <a:ext cx="5028179" cy="5012267"/>
          </a:xfrm>
        </p:spPr>
      </p:pic>
      <p:pic>
        <p:nvPicPr>
          <p:cNvPr id="15" name="Content Placeholder 14" descr="A screenshot of a computer&#10;&#10;Description automatically generated">
            <a:extLst>
              <a:ext uri="{FF2B5EF4-FFF2-40B4-BE49-F238E27FC236}">
                <a16:creationId xmlns:a16="http://schemas.microsoft.com/office/drawing/2014/main" id="{4FB35718-9B48-BB54-1B4E-F436F54D34BC}"/>
              </a:ext>
            </a:extLst>
          </p:cNvPr>
          <p:cNvPicPr>
            <a:picLocks noGrp="1" noChangeAspect="1"/>
          </p:cNvPicPr>
          <p:nvPr>
            <p:ph sz="half" idx="2"/>
          </p:nvPr>
        </p:nvPicPr>
        <p:blipFill>
          <a:blip r:embed="rId4"/>
          <a:stretch>
            <a:fillRect/>
          </a:stretch>
        </p:blipFill>
        <p:spPr>
          <a:xfrm>
            <a:off x="4853451" y="1236132"/>
            <a:ext cx="7338549" cy="4385734"/>
          </a:xfrm>
        </p:spPr>
      </p:pic>
    </p:spTree>
    <p:extLst>
      <p:ext uri="{BB962C8B-B14F-4D97-AF65-F5344CB8AC3E}">
        <p14:creationId xmlns:p14="http://schemas.microsoft.com/office/powerpoint/2010/main" val="398691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7265-1D1D-5C4A-CD10-5F3EF7074397}"/>
              </a:ext>
            </a:extLst>
          </p:cNvPr>
          <p:cNvSpPr>
            <a:spLocks noGrp="1"/>
          </p:cNvSpPr>
          <p:nvPr>
            <p:ph type="title"/>
          </p:nvPr>
        </p:nvSpPr>
        <p:spPr/>
        <p:txBody>
          <a:bodyPr/>
          <a:lstStyle/>
          <a:p>
            <a:r>
              <a:rPr lang="en-US" dirty="0"/>
              <a:t>CYBER SECURITY ISSUES OF WIRELESS GPS TIME?</a:t>
            </a:r>
          </a:p>
        </p:txBody>
      </p:sp>
    </p:spTree>
    <p:extLst>
      <p:ext uri="{BB962C8B-B14F-4D97-AF65-F5344CB8AC3E}">
        <p14:creationId xmlns:p14="http://schemas.microsoft.com/office/powerpoint/2010/main" val="402820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1BA4-5D94-8730-8C09-46A22F93EB7B}"/>
              </a:ext>
            </a:extLst>
          </p:cNvPr>
          <p:cNvSpPr>
            <a:spLocks noGrp="1"/>
          </p:cNvSpPr>
          <p:nvPr>
            <p:ph type="title"/>
          </p:nvPr>
        </p:nvSpPr>
        <p:spPr/>
        <p:txBody>
          <a:bodyPr/>
          <a:lstStyle/>
          <a:p>
            <a:r>
              <a:rPr lang="en-US" dirty="0"/>
              <a:t>First, we need a GPS Application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EC5E56-C355-6FEB-B4BA-DD3122F399E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𝜃</m:t>
                      </m:r>
                    </m:oMath>
                  </m:oMathPara>
                </a14:m>
                <a:endParaRPr lang="en-US" sz="8000" dirty="0">
                  <a:ea typeface="Cambria Math" panose="02040503050406030204" pitchFamily="18" charset="0"/>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53EC5E56-C355-6FEB-B4BA-DD3122F399E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05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A5EC-7E5A-6A94-E4E5-99C4B7217129}"/>
              </a:ext>
            </a:extLst>
          </p:cNvPr>
          <p:cNvSpPr>
            <a:spLocks noGrp="1"/>
          </p:cNvSpPr>
          <p:nvPr>
            <p:ph type="title"/>
          </p:nvPr>
        </p:nvSpPr>
        <p:spPr>
          <a:xfrm>
            <a:off x="7865806" y="643463"/>
            <a:ext cx="3706762" cy="1608124"/>
          </a:xfrm>
        </p:spPr>
        <p:txBody>
          <a:bodyPr>
            <a:normAutofit/>
          </a:bodyPr>
          <a:lstStyle/>
          <a:p>
            <a:r>
              <a:rPr lang="en-US" dirty="0" err="1"/>
              <a:t>Synchrophasors</a:t>
            </a:r>
            <a:r>
              <a:rPr lang="en-US" dirty="0"/>
              <a:t> to the rescue!</a:t>
            </a:r>
          </a:p>
        </p:txBody>
      </p:sp>
      <p:pic>
        <p:nvPicPr>
          <p:cNvPr id="5" name="Content Placeholder 4" descr="A white document with black text&#10;&#10;Description automatically generated">
            <a:extLst>
              <a:ext uri="{FF2B5EF4-FFF2-40B4-BE49-F238E27FC236}">
                <a16:creationId xmlns:a16="http://schemas.microsoft.com/office/drawing/2014/main" id="{09D1D5C2-901D-3C2A-666E-B9CB4B998332}"/>
              </a:ext>
            </a:extLst>
          </p:cNvPr>
          <p:cNvPicPr>
            <a:picLocks noChangeAspect="1"/>
          </p:cNvPicPr>
          <p:nvPr/>
        </p:nvPicPr>
        <p:blipFill>
          <a:blip r:embed="rId4"/>
          <a:stretch>
            <a:fillRect/>
          </a:stretch>
        </p:blipFill>
        <p:spPr>
          <a:xfrm>
            <a:off x="643464" y="674491"/>
            <a:ext cx="6897878" cy="5518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9F56CEE6-71B9-9D55-1BBE-BFDF7748EF98}"/>
              </a:ext>
            </a:extLst>
          </p:cNvPr>
          <p:cNvSpPr>
            <a:spLocks noGrp="1"/>
          </p:cNvSpPr>
          <p:nvPr>
            <p:ph idx="1"/>
          </p:nvPr>
        </p:nvSpPr>
        <p:spPr>
          <a:xfrm>
            <a:off x="7865806" y="2251587"/>
            <a:ext cx="3706762" cy="3972232"/>
          </a:xfrm>
        </p:spPr>
        <p:txBody>
          <a:bodyPr>
            <a:normAutofit/>
          </a:bodyPr>
          <a:lstStyle/>
          <a:p>
            <a:endParaRPr lang="en-US"/>
          </a:p>
        </p:txBody>
      </p:sp>
    </p:spTree>
    <p:extLst>
      <p:ext uri="{BB962C8B-B14F-4D97-AF65-F5344CB8AC3E}">
        <p14:creationId xmlns:p14="http://schemas.microsoft.com/office/powerpoint/2010/main" val="327005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FBA4-E951-0F2E-8165-0521135740C2}"/>
              </a:ext>
            </a:extLst>
          </p:cNvPr>
          <p:cNvSpPr>
            <a:spLocks noGrp="1"/>
          </p:cNvSpPr>
          <p:nvPr>
            <p:ph type="title"/>
          </p:nvPr>
        </p:nvSpPr>
        <p:spPr/>
        <p:txBody>
          <a:bodyPr/>
          <a:lstStyle/>
          <a:p>
            <a:r>
              <a:rPr lang="en-US" dirty="0"/>
              <a:t>Think about equalities (Algebra)</a:t>
            </a:r>
          </a:p>
        </p:txBody>
      </p:sp>
      <p:sp>
        <p:nvSpPr>
          <p:cNvPr id="3" name="Content Placeholder 2">
            <a:extLst>
              <a:ext uri="{FF2B5EF4-FFF2-40B4-BE49-F238E27FC236}">
                <a16:creationId xmlns:a16="http://schemas.microsoft.com/office/drawing/2014/main" id="{19DC9C36-23F6-FDF9-9632-1141A6DF3E78}"/>
              </a:ext>
            </a:extLst>
          </p:cNvPr>
          <p:cNvSpPr>
            <a:spLocks noGrp="1"/>
          </p:cNvSpPr>
          <p:nvPr>
            <p:ph idx="1"/>
          </p:nvPr>
        </p:nvSpPr>
        <p:spPr/>
        <p:txBody>
          <a:bodyPr>
            <a:normAutofit/>
          </a:bodyPr>
          <a:lstStyle/>
          <a:p>
            <a:pPr marL="0" indent="0" algn="ctr">
              <a:buNone/>
            </a:pPr>
            <a:r>
              <a:rPr lang="en-US" sz="8000" i="1" dirty="0"/>
              <a:t>y</a:t>
            </a:r>
            <a:r>
              <a:rPr lang="en-US" sz="8000" dirty="0"/>
              <a:t> = </a:t>
            </a:r>
            <a:r>
              <a:rPr lang="en-US" sz="8000" i="1" dirty="0"/>
              <a:t>mx</a:t>
            </a:r>
            <a:r>
              <a:rPr lang="en-US" sz="8000" dirty="0"/>
              <a:t> + </a:t>
            </a:r>
            <a:r>
              <a:rPr lang="en-US" sz="8000" i="1" dirty="0"/>
              <a:t>b</a:t>
            </a:r>
          </a:p>
        </p:txBody>
      </p:sp>
    </p:spTree>
    <p:extLst>
      <p:ext uri="{BB962C8B-B14F-4D97-AF65-F5344CB8AC3E}">
        <p14:creationId xmlns:p14="http://schemas.microsoft.com/office/powerpoint/2010/main" val="290785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692E-B9C4-850A-6E51-476D280540AF}"/>
              </a:ext>
            </a:extLst>
          </p:cNvPr>
          <p:cNvSpPr>
            <a:spLocks noGrp="1"/>
          </p:cNvSpPr>
          <p:nvPr>
            <p:ph type="title"/>
          </p:nvPr>
        </p:nvSpPr>
        <p:spPr/>
        <p:txBody>
          <a:bodyPr/>
          <a:lstStyle/>
          <a:p>
            <a:r>
              <a:rPr lang="en-US" dirty="0"/>
              <a:t>So what?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D256DF-DCCD-C179-9B7F-A088BF4EE44A}"/>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8000" i="1" smtClean="0">
                          <a:latin typeface="Cambria Math" panose="02040503050406030204" pitchFamily="18" charset="0"/>
                          <a:ea typeface="Cambria Math" panose="02040503050406030204" pitchFamily="18" charset="0"/>
                        </a:rPr>
                        <m:t>𝜃</m:t>
                      </m:r>
                    </m:oMath>
                  </m:oMathPara>
                </a14:m>
                <a:endParaRPr lang="en-US" sz="8000" dirty="0"/>
              </a:p>
            </p:txBody>
          </p:sp>
        </mc:Choice>
        <mc:Fallback>
          <p:sp>
            <p:nvSpPr>
              <p:cNvPr id="3" name="Content Placeholder 2">
                <a:extLst>
                  <a:ext uri="{FF2B5EF4-FFF2-40B4-BE49-F238E27FC236}">
                    <a16:creationId xmlns:a16="http://schemas.microsoft.com/office/drawing/2014/main" id="{37D256DF-DCCD-C179-9B7F-A088BF4EE44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91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7FB8-5819-4AE6-0F1B-64586AC97505}"/>
              </a:ext>
            </a:extLst>
          </p:cNvPr>
          <p:cNvSpPr>
            <a:spLocks noGrp="1"/>
          </p:cNvSpPr>
          <p:nvPr>
            <p:ph type="title"/>
          </p:nvPr>
        </p:nvSpPr>
        <p:spPr>
          <a:xfrm>
            <a:off x="7865806" y="643463"/>
            <a:ext cx="3706762" cy="1608124"/>
          </a:xfrm>
        </p:spPr>
        <p:txBody>
          <a:bodyPr>
            <a:normAutofit/>
          </a:bodyPr>
          <a:lstStyle/>
          <a:p>
            <a:pPr>
              <a:lnSpc>
                <a:spcPct val="90000"/>
              </a:lnSpc>
            </a:pPr>
            <a:r>
              <a:rPr lang="en-US"/>
              <a:t>The “SOCKET” BlueTooth GPS RECEIVER</a:t>
            </a:r>
          </a:p>
        </p:txBody>
      </p:sp>
      <p:pic>
        <p:nvPicPr>
          <p:cNvPr id="5" name="Content Placeholder 4">
            <a:extLst>
              <a:ext uri="{FF2B5EF4-FFF2-40B4-BE49-F238E27FC236}">
                <a16:creationId xmlns:a16="http://schemas.microsoft.com/office/drawing/2014/main" id="{C9ED2F80-092B-8784-856D-9690F347044F}"/>
              </a:ext>
            </a:extLst>
          </p:cNvPr>
          <p:cNvPicPr>
            <a:picLocks noChangeAspect="1"/>
          </p:cNvPicPr>
          <p:nvPr/>
        </p:nvPicPr>
        <p:blipFill rotWithShape="1">
          <a:blip r:embed="rId3"/>
          <a:srcRect t="5560" b="6547"/>
          <a:stretch/>
        </p:blipFill>
        <p:spPr>
          <a:xfrm>
            <a:off x="20" y="975"/>
            <a:ext cx="7552924" cy="6858000"/>
          </a:xfrm>
          <a:prstGeom prst="rect">
            <a:avLst/>
          </a:prstGeom>
        </p:spPr>
      </p:pic>
      <p:sp>
        <p:nvSpPr>
          <p:cNvPr id="11" name="Content Placeholder 8">
            <a:extLst>
              <a:ext uri="{FF2B5EF4-FFF2-40B4-BE49-F238E27FC236}">
                <a16:creationId xmlns:a16="http://schemas.microsoft.com/office/drawing/2014/main" id="{D1FC02C1-4F94-E870-9A44-C22DB85092E1}"/>
              </a:ext>
            </a:extLst>
          </p:cNvPr>
          <p:cNvSpPr>
            <a:spLocks noGrp="1"/>
          </p:cNvSpPr>
          <p:nvPr>
            <p:ph idx="1"/>
          </p:nvPr>
        </p:nvSpPr>
        <p:spPr>
          <a:xfrm>
            <a:off x="7865806" y="2251587"/>
            <a:ext cx="3706762" cy="3972232"/>
          </a:xfrm>
        </p:spPr>
        <p:txBody>
          <a:bodyPr>
            <a:normAutofit/>
          </a:bodyPr>
          <a:lstStyle/>
          <a:p>
            <a:pPr marL="0" indent="0">
              <a:buNone/>
            </a:pPr>
            <a:r>
              <a:rPr lang="en-US" dirty="0"/>
              <a:t>Some good cyber security lessons:</a:t>
            </a:r>
          </a:p>
          <a:p>
            <a:pPr marL="342900" indent="-342900">
              <a:buAutoNum type="arabicPeriod"/>
            </a:pPr>
            <a:r>
              <a:rPr lang="en-US" dirty="0"/>
              <a:t>Fail-safe design (battery)</a:t>
            </a:r>
          </a:p>
          <a:p>
            <a:pPr marL="342900" indent="-342900">
              <a:buAutoNum type="arabicPeriod"/>
            </a:pPr>
            <a:r>
              <a:rPr lang="en-US" dirty="0"/>
              <a:t>Security by obscurity (bad)</a:t>
            </a:r>
          </a:p>
        </p:txBody>
      </p:sp>
    </p:spTree>
    <p:extLst>
      <p:ext uri="{BB962C8B-B14F-4D97-AF65-F5344CB8AC3E}">
        <p14:creationId xmlns:p14="http://schemas.microsoft.com/office/powerpoint/2010/main" val="96525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DB50-7320-C60A-109A-E21A0A6ECF50}"/>
              </a:ext>
            </a:extLst>
          </p:cNvPr>
          <p:cNvSpPr>
            <a:spLocks noGrp="1"/>
          </p:cNvSpPr>
          <p:nvPr>
            <p:ph type="title"/>
          </p:nvPr>
        </p:nvSpPr>
        <p:spPr>
          <a:xfrm>
            <a:off x="6400800" y="609600"/>
            <a:ext cx="5147730" cy="1641987"/>
          </a:xfrm>
        </p:spPr>
        <p:txBody>
          <a:bodyPr>
            <a:normAutofit/>
          </a:bodyPr>
          <a:lstStyle/>
          <a:p>
            <a:pPr>
              <a:lnSpc>
                <a:spcPct val="90000"/>
              </a:lnSpc>
            </a:pPr>
            <a:r>
              <a:rPr lang="en-US" dirty="0"/>
              <a:t>Where do we get a PIN from a DEVICE with no OUTPUT?</a:t>
            </a:r>
          </a:p>
        </p:txBody>
      </p:sp>
      <p:pic>
        <p:nvPicPr>
          <p:cNvPr id="5" name="Content Placeholder 4" descr="A screenshot of a bluetooth device&#10;&#10;Description automatically generated">
            <a:extLst>
              <a:ext uri="{FF2B5EF4-FFF2-40B4-BE49-F238E27FC236}">
                <a16:creationId xmlns:a16="http://schemas.microsoft.com/office/drawing/2014/main" id="{4677FEDF-9F2D-492A-B28E-FA9E205D0FDC}"/>
              </a:ext>
            </a:extLst>
          </p:cNvPr>
          <p:cNvPicPr>
            <a:picLocks noChangeAspect="1"/>
          </p:cNvPicPr>
          <p:nvPr/>
        </p:nvPicPr>
        <p:blipFill rotWithShape="1">
          <a:blip r:embed="rId4"/>
          <a:srcRect r="13113" b="2"/>
          <a:stretch/>
        </p:blipFill>
        <p:spPr>
          <a:xfrm>
            <a:off x="20" y="975"/>
            <a:ext cx="6095980" cy="6858000"/>
          </a:xfrm>
          <a:prstGeom prst="rect">
            <a:avLst/>
          </a:prstGeom>
        </p:spPr>
      </p:pic>
    </p:spTree>
    <p:extLst>
      <p:ext uri="{BB962C8B-B14F-4D97-AF65-F5344CB8AC3E}">
        <p14:creationId xmlns:p14="http://schemas.microsoft.com/office/powerpoint/2010/main" val="345756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6FAE-A2FC-1DE1-F585-7A25EA54D6D5}"/>
              </a:ext>
            </a:extLst>
          </p:cNvPr>
          <p:cNvSpPr>
            <a:spLocks noGrp="1"/>
          </p:cNvSpPr>
          <p:nvPr>
            <p:ph type="title"/>
          </p:nvPr>
        </p:nvSpPr>
        <p:spPr>
          <a:xfrm>
            <a:off x="7865806" y="643463"/>
            <a:ext cx="3706762" cy="1608124"/>
          </a:xfrm>
        </p:spPr>
        <p:txBody>
          <a:bodyPr>
            <a:normAutofit fontScale="90000"/>
          </a:bodyPr>
          <a:lstStyle/>
          <a:p>
            <a:r>
              <a:rPr lang="en-US" dirty="0"/>
              <a:t>In Unix, EVERYTHING IS FILE!</a:t>
            </a:r>
          </a:p>
        </p:txBody>
      </p:sp>
      <p:pic>
        <p:nvPicPr>
          <p:cNvPr id="5" name="Content Placeholder 4" descr="A computer screen with green text&#10;&#10;Description automatically generated">
            <a:extLst>
              <a:ext uri="{FF2B5EF4-FFF2-40B4-BE49-F238E27FC236}">
                <a16:creationId xmlns:a16="http://schemas.microsoft.com/office/drawing/2014/main" id="{E405680E-57B6-6C8F-3A9B-6105F6CB517C}"/>
              </a:ext>
            </a:extLst>
          </p:cNvPr>
          <p:cNvPicPr>
            <a:picLocks noChangeAspect="1"/>
          </p:cNvPicPr>
          <p:nvPr/>
        </p:nvPicPr>
        <p:blipFill rotWithShape="1">
          <a:blip r:embed="rId4"/>
          <a:srcRect l="7832" r="18380" b="2"/>
          <a:stretch/>
        </p:blipFill>
        <p:spPr>
          <a:xfrm>
            <a:off x="20" y="975"/>
            <a:ext cx="7552924" cy="6858000"/>
          </a:xfrm>
          <a:prstGeom prst="rect">
            <a:avLst/>
          </a:prstGeom>
        </p:spPr>
      </p:pic>
    </p:spTree>
    <p:extLst>
      <p:ext uri="{BB962C8B-B14F-4D97-AF65-F5344CB8AC3E}">
        <p14:creationId xmlns:p14="http://schemas.microsoft.com/office/powerpoint/2010/main" val="195426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D7ED-AC7D-82D4-8046-5FC816C49C7C}"/>
              </a:ext>
            </a:extLst>
          </p:cNvPr>
          <p:cNvSpPr>
            <a:spLocks noGrp="1"/>
          </p:cNvSpPr>
          <p:nvPr>
            <p:ph type="title"/>
          </p:nvPr>
        </p:nvSpPr>
        <p:spPr>
          <a:xfrm>
            <a:off x="6400800" y="609600"/>
            <a:ext cx="5147730" cy="1641987"/>
          </a:xfrm>
        </p:spPr>
        <p:txBody>
          <a:bodyPr>
            <a:normAutofit/>
          </a:bodyPr>
          <a:lstStyle/>
          <a:p>
            <a:r>
              <a:rPr lang="en-US" dirty="0"/>
              <a:t>Let’s JUST “CAT THE FILE”!</a:t>
            </a:r>
          </a:p>
        </p:txBody>
      </p:sp>
      <p:pic>
        <p:nvPicPr>
          <p:cNvPr id="5" name="Content Placeholder 4" descr="A screenshot of a computer program&#10;&#10;Description automatically generated">
            <a:extLst>
              <a:ext uri="{FF2B5EF4-FFF2-40B4-BE49-F238E27FC236}">
                <a16:creationId xmlns:a16="http://schemas.microsoft.com/office/drawing/2014/main" id="{6E27F347-A70C-6050-5CB0-F581D64BF270}"/>
              </a:ext>
            </a:extLst>
          </p:cNvPr>
          <p:cNvPicPr>
            <a:picLocks noChangeAspect="1"/>
          </p:cNvPicPr>
          <p:nvPr/>
        </p:nvPicPr>
        <p:blipFill rotWithShape="1">
          <a:blip r:embed="rId4"/>
          <a:srcRect r="16667"/>
          <a:stretch/>
        </p:blipFill>
        <p:spPr>
          <a:xfrm>
            <a:off x="20" y="975"/>
            <a:ext cx="6095980" cy="6858000"/>
          </a:xfrm>
          <a:prstGeom prst="rect">
            <a:avLst/>
          </a:prstGeom>
        </p:spPr>
      </p:pic>
    </p:spTree>
    <p:extLst>
      <p:ext uri="{BB962C8B-B14F-4D97-AF65-F5344CB8AC3E}">
        <p14:creationId xmlns:p14="http://schemas.microsoft.com/office/powerpoint/2010/main" val="872295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76</TotalTime>
  <Words>504</Words>
  <Application>Microsoft Macintosh PowerPoint</Application>
  <PresentationFormat>Widescreen</PresentationFormat>
  <Paragraphs>62</Paragraphs>
  <Slides>15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Calibri</vt:lpstr>
      <vt:lpstr>Calibri Light</vt:lpstr>
      <vt:lpstr>Cambria Math</vt:lpstr>
      <vt:lpstr>Celestial</vt:lpstr>
      <vt:lpstr>Hacking GPS applications</vt:lpstr>
      <vt:lpstr>First, we need a GPS Application</vt:lpstr>
      <vt:lpstr>Synchrophasors to the rescue!</vt:lpstr>
      <vt:lpstr>Think about equalities (Algebra)</vt:lpstr>
      <vt:lpstr>So what?</vt:lpstr>
      <vt:lpstr>The “SOCKET” BlueTooth GPS RECEIVER</vt:lpstr>
      <vt:lpstr>Where do we get a PIN from a DEVICE with no OUTPUT?</vt:lpstr>
      <vt:lpstr>In Unix, EVERYTHING IS FILE!</vt:lpstr>
      <vt:lpstr>Let’s JUST “CAT THE FILE”!</vt:lpstr>
      <vt:lpstr>So What are We Looking at?!</vt:lpstr>
      <vt:lpstr>PowerPoint Presentation</vt:lpstr>
      <vt:lpstr>PowerPoint Presentation</vt:lpstr>
      <vt:lpstr>PowerPoint Presentation</vt:lpstr>
      <vt:lpstr>PowerPoint Presentation</vt:lpstr>
      <vt:lpstr>CYBER SECURITY ISSUES OF WIRELESS GPS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GPS applications</dc:title>
  <dc:creator>Will Hutton</dc:creator>
  <cp:lastModifiedBy>Will Hutton</cp:lastModifiedBy>
  <cp:revision>4</cp:revision>
  <dcterms:created xsi:type="dcterms:W3CDTF">2024-01-24T04:55:25Z</dcterms:created>
  <dcterms:modified xsi:type="dcterms:W3CDTF">2024-01-24T06:11:45Z</dcterms:modified>
</cp:coreProperties>
</file>